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5" r:id="rId7"/>
    <p:sldId id="262" r:id="rId8"/>
    <p:sldId id="267" r:id="rId9"/>
    <p:sldId id="276" r:id="rId10"/>
    <p:sldId id="279" r:id="rId11"/>
  </p:sldIdLst>
  <p:sldSz cx="9144000" cy="5143500" type="screen16x9"/>
  <p:notesSz cx="6858000" cy="9144000"/>
  <p:embeddedFontLst>
    <p:embeddedFont>
      <p:font typeface="Dosis Light" charset="0"/>
      <p:regular r:id="rId13"/>
      <p:bold r:id="rId14"/>
    </p:embeddedFont>
    <p:embeddedFont>
      <p:font typeface="Comic Sans MS" pitchFamily="66" charset="0"/>
      <p:regular r:id="rId15"/>
      <p:bold r:id="rId16"/>
      <p:italic r:id="rId17"/>
      <p:boldItalic r:id="rId18"/>
    </p:embeddedFont>
    <p:embeddedFont>
      <p:font typeface="Titillium Web" charset="0"/>
      <p:regular r:id="rId19"/>
      <p:bold r:id="rId20"/>
      <p:italic r:id="rId21"/>
      <p:boldItalic r:id="rId22"/>
    </p:embeddedFont>
    <p:embeddedFont>
      <p:font typeface="Titillium Web Light" charset="0"/>
      <p:regular r:id="rId23"/>
      <p:bold r:id="rId24"/>
      <p:italic r:id="rId25"/>
      <p:boldItalic r:id="rId26"/>
    </p:embeddedFont>
    <p:embeddedFont>
      <p:font typeface="Dosis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D64"/>
  </p:clrMru>
</p:presentationPr>
</file>

<file path=ppt/tableStyles.xml><?xml version="1.0" encoding="utf-8"?>
<a:tblStyleLst xmlns:a="http://schemas.openxmlformats.org/drawingml/2006/main" def="{2E17B3C8-5A95-4CCF-9593-D1D1FFA305BC}">
  <a:tblStyle styleId="{2E17B3C8-5A95-4CCF-9593-D1D1FFA305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37" autoAdjust="0"/>
    <p:restoredTop sz="97312" autoAdjust="0"/>
  </p:normalViewPr>
  <p:slideViewPr>
    <p:cSldViewPr>
      <p:cViewPr>
        <p:scale>
          <a:sx n="75" d="100"/>
          <a:sy n="75" d="100"/>
        </p:scale>
        <p:origin x="-708" y="-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notion de Vitesse nécessite l’illustration par l’exemple: quand une entreprise traitait ses données, en mégaoctets auparavant, en plusieurs jours parfois, elle peut désormais réaliser la même étude, sur des volumes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Data, en quelques heures voire minutes. L’impact économique et le gain d’efficacité sont alors évidents.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Shape 40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1500166" y="114299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BIG DATA </a:t>
            </a:r>
            <a:endParaRPr sz="6600" b="1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1604" y="2643188"/>
            <a:ext cx="29289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Réalisée par</a:t>
            </a:r>
          </a:p>
          <a:p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Ben 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Yakhlif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Syrine</a:t>
            </a:r>
            <a:endParaRPr lang="fr-FR" b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Gouaid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Yosra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Gouili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Monia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Taieb </a:t>
            </a:r>
            <a:r>
              <a:rPr lang="fr-FR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Eya</a:t>
            </a:r>
            <a:r>
              <a:rPr lang="fr-FR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endParaRPr lang="fr-FR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2132" y="4714890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2017~2018</a:t>
            </a:r>
            <a:endParaRPr lang="fr-FR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Institut_Supérieur_d'Informatique_(logo)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43074" cy="821537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42910" y="1071552"/>
            <a:ext cx="6886596" cy="1683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Merci de votre attention!</a:t>
            </a:r>
            <a:endParaRPr sz="6000" b="1">
              <a:solidFill>
                <a:schemeClr val="accent4">
                  <a:lumMod val="20000"/>
                  <a:lumOff val="8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6" name="Shape 4181"/>
          <p:cNvSpPr/>
          <p:nvPr/>
        </p:nvSpPr>
        <p:spPr>
          <a:xfrm rot="20429193">
            <a:off x="5098733" y="2529335"/>
            <a:ext cx="1240483" cy="122844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286512" y="2571750"/>
            <a:ext cx="13573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 Web"/>
                <a:ea typeface="Titillium Web"/>
                <a:cs typeface="Titillium Web"/>
                <a:sym typeface="Titillium Web"/>
              </a:rPr>
              <a:t>✋</a:t>
            </a:r>
            <a:endParaRPr lang="fr-FR" sz="6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8" grpId="0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428596" y="214296"/>
            <a:ext cx="149624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Plan </a:t>
            </a:r>
            <a:endParaRPr b="1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10" name="Picture 9" descr="glob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2" y="214296"/>
            <a:ext cx="2214560" cy="22145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8662" y="428626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Présentation générale</a:t>
            </a:r>
            <a:endParaRPr lang="fr-FR" sz="1800" b="1" dirty="0">
              <a:solidFill>
                <a:schemeClr val="accent4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0166" y="2071684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Demo</a:t>
            </a:r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   Cassandra </a:t>
            </a:r>
            <a:endParaRPr lang="fr-FR" sz="1800" b="1" dirty="0" smtClean="0">
              <a:solidFill>
                <a:schemeClr val="accent4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678" y="328613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Avantages Cassandra</a:t>
            </a:r>
            <a:endParaRPr lang="fr-FR" sz="1800" b="1" dirty="0" smtClean="0">
              <a:solidFill>
                <a:schemeClr val="accent4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71470" y="3143254"/>
            <a:ext cx="34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Interets</a:t>
            </a:r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du BIG DATA </a:t>
            </a:r>
          </a:p>
          <a:p>
            <a:endParaRPr lang="fr-FR" sz="1800" b="1" dirty="0" smtClean="0">
              <a:solidFill>
                <a:schemeClr val="accent4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57686" y="2282609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Inconvenients</a:t>
            </a:r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 BIG DATA &amp; Cassandra </a:t>
            </a:r>
            <a:endParaRPr lang="fr-FR" sz="1800" b="1" dirty="0" smtClean="0">
              <a:solidFill>
                <a:schemeClr val="accent4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1868" y="98797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</a:rPr>
              <a:t>Perspectives </a:t>
            </a:r>
          </a:p>
        </p:txBody>
      </p:sp>
      <p:cxnSp>
        <p:nvCxnSpPr>
          <p:cNvPr id="30" name="Curved Connector 29"/>
          <p:cNvCxnSpPr/>
          <p:nvPr/>
        </p:nvCxnSpPr>
        <p:spPr>
          <a:xfrm flipV="1">
            <a:off x="1285852" y="1643056"/>
            <a:ext cx="4143404" cy="250033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Shape 4262"/>
          <p:cNvGrpSpPr/>
          <p:nvPr/>
        </p:nvGrpSpPr>
        <p:grpSpPr>
          <a:xfrm>
            <a:off x="214282" y="3756666"/>
            <a:ext cx="943391" cy="886786"/>
            <a:chOff x="570875" y="4322250"/>
            <a:chExt cx="443300" cy="443325"/>
          </a:xfrm>
        </p:grpSpPr>
        <p:sp>
          <p:nvSpPr>
            <p:cNvPr id="14" name="Shape 426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26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26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26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85992E-6 L 0.1809 -0.0644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-3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9 -0.06449 L 0.24392 -0.148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-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92 -0.14841 L 0.29115 -0.2881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115 -0.28819 L 0.36198 -0.4001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98 -0.40019 L 0.48021 -0.4702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-3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ising-arrow-clipart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0"/>
            <a:ext cx="8358246" cy="5143500"/>
          </a:xfrm>
          <a:prstGeom prst="rect">
            <a:avLst/>
          </a:prstGeom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6" name="Picture 5" descr="cartoon-3082809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50" y="1669455"/>
            <a:ext cx="4675897" cy="3474045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57158" y="285734"/>
            <a:ext cx="3429024" cy="1928826"/>
          </a:xfrm>
          <a:prstGeom prst="cloudCallout">
            <a:avLst>
              <a:gd name="adj1" fmla="val 29112"/>
              <a:gd name="adj2" fmla="val 72064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 b="1" dirty="0">
              <a:solidFill>
                <a:schemeClr val="accent4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1802" y="2571750"/>
            <a:ext cx="26432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b="1" dirty="0" smtClean="0">
                <a:solidFill>
                  <a:srgbClr val="1E4D64"/>
                </a:solidFill>
                <a:latin typeface="Comic Sans MS" pitchFamily="66" charset="0"/>
              </a:rPr>
              <a:t>2012</a:t>
            </a:r>
            <a:endParaRPr lang="fr-FR" sz="50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8" y="714362"/>
            <a:ext cx="2786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000" b="1" dirty="0" smtClean="0">
                <a:solidFill>
                  <a:srgbClr val="1E4D64"/>
                </a:solidFill>
                <a:latin typeface="Comic Sans MS" pitchFamily="66" charset="0"/>
              </a:rPr>
              <a:t>Big Data?!</a:t>
            </a:r>
            <a:endParaRPr lang="fr-FR" sz="4000" b="1" dirty="0" smtClean="0">
              <a:solidFill>
                <a:srgbClr val="1E4D64"/>
              </a:solidFill>
              <a:latin typeface="Comic Sans MS" pitchFamily="66" charset="0"/>
            </a:endParaRPr>
          </a:p>
          <a:p>
            <a:pPr algn="ctr"/>
            <a:endParaRPr lang="fr-FR" sz="4000" dirty="0">
              <a:solidFill>
                <a:srgbClr val="1E4D6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8860" y="2714626"/>
            <a:ext cx="371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 smtClean="0">
                <a:solidFill>
                  <a:srgbClr val="1E4D64"/>
                </a:solidFill>
                <a:latin typeface="Comic Sans MS" pitchFamily="66" charset="0"/>
              </a:rPr>
              <a:t>Mégadonneés</a:t>
            </a:r>
            <a:endParaRPr lang="fr-FR" sz="4000" b="1" dirty="0" smtClean="0">
              <a:solidFill>
                <a:srgbClr val="1E4D64"/>
              </a:solidFill>
              <a:latin typeface="Comic Sans MS" pitchFamily="66" charset="0"/>
            </a:endParaRPr>
          </a:p>
        </p:txBody>
      </p:sp>
      <p:pic>
        <p:nvPicPr>
          <p:cNvPr id="15" name="Picture 14" descr="Efek-Buruk-Ketika-Tidak-Mempunyai-Back-Up-Data-And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14" y="428611"/>
            <a:ext cx="6582276" cy="47148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43306" y="3429006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ln>
                  <a:solidFill>
                    <a:schemeClr val="tx2">
                      <a:lumMod val="10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Big</a:t>
            </a:r>
            <a:r>
              <a:rPr lang="fr-FR" sz="2800" b="1" dirty="0" smtClean="0">
                <a:ln>
                  <a:solidFill>
                    <a:schemeClr val="tx2">
                      <a:lumMod val="10000"/>
                    </a:schemeClr>
                  </a:solidFill>
                </a:ln>
                <a:solidFill>
                  <a:schemeClr val="bg1"/>
                </a:solidFill>
                <a:latin typeface="Comic Sans MS" pitchFamily="66" charset="0"/>
              </a:rPr>
              <a:t> data</a:t>
            </a:r>
            <a:endParaRPr lang="fr-FR" sz="2800" b="1" dirty="0">
              <a:ln>
                <a:solidFill>
                  <a:schemeClr val="tx2">
                    <a:lumMod val="10000"/>
                  </a:schemeClr>
                </a:solidFill>
              </a:ln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0.25382 0.07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  <p:bldP spid="10" grpId="1"/>
      <p:bldP spid="10" grpId="2"/>
      <p:bldP spid="14" grpId="0"/>
      <p:bldP spid="14" grpId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5" name="Oval 4"/>
          <p:cNvSpPr/>
          <p:nvPr/>
        </p:nvSpPr>
        <p:spPr>
          <a:xfrm>
            <a:off x="285720" y="1357304"/>
            <a:ext cx="2071702" cy="12144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1E4D64"/>
                </a:solidFill>
                <a:latin typeface="Comic Sans MS" pitchFamily="66" charset="0"/>
              </a:rPr>
              <a:t>Veracite</a:t>
            </a:r>
            <a:endParaRPr lang="fr-FR" sz="24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71538" y="3286130"/>
            <a:ext cx="1857388" cy="12144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1E4D64"/>
                </a:solidFill>
                <a:latin typeface="Comic Sans MS" pitchFamily="66" charset="0"/>
              </a:rPr>
              <a:t>Vitesse</a:t>
            </a:r>
            <a:endParaRPr lang="fr-FR" sz="24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28860" y="71420"/>
            <a:ext cx="1857388" cy="12144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1E4D64"/>
                </a:solidFill>
                <a:latin typeface="Comic Sans MS" pitchFamily="66" charset="0"/>
              </a:rPr>
              <a:t>Volume</a:t>
            </a:r>
            <a:endParaRPr lang="fr-FR" sz="24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00496" y="3286130"/>
            <a:ext cx="1857388" cy="12144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rgbClr val="1E4D64"/>
                </a:solidFill>
                <a:latin typeface="Comic Sans MS" pitchFamily="66" charset="0"/>
              </a:rPr>
              <a:t>Valeur</a:t>
            </a:r>
            <a:endParaRPr lang="fr-FR" sz="24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1214428"/>
            <a:ext cx="1857388" cy="12144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 smtClean="0">
                <a:solidFill>
                  <a:srgbClr val="1E4D64"/>
                </a:solidFill>
                <a:latin typeface="Comic Sans MS" pitchFamily="66" charset="0"/>
              </a:rPr>
              <a:t>Variete</a:t>
            </a:r>
            <a:endParaRPr lang="fr-FR" sz="24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0064" y="2071684"/>
            <a:ext cx="182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Big</a:t>
            </a:r>
            <a:r>
              <a:rPr lang="fr-FR" sz="2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 data</a:t>
            </a:r>
            <a:endParaRPr lang="fr-FR" sz="2800" b="1" dirty="0">
              <a:solidFill>
                <a:schemeClr val="accent4">
                  <a:lumMod val="20000"/>
                  <a:lumOff val="80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12" name="Picture 11" descr="3--لتطوير-الأعمال،-تطوير-الأعمال،-تطوير-الشركات،-خطط-تسويقية،-التسويق-عبر-المواقع-الإجتماعية،-التسويق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584" y="357172"/>
            <a:ext cx="4056746" cy="34949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86050" y="3429006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1E4D64"/>
                </a:solidFill>
                <a:latin typeface="Comic Sans MS" pitchFamily="66" charset="0"/>
              </a:rPr>
              <a:t>Téraoctets</a:t>
            </a:r>
            <a:endParaRPr lang="fr-FR" sz="28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2756" y="1142990"/>
            <a:ext cx="56896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450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algn="ctr"/>
            <a:r>
              <a:rPr lang="fr-FR" sz="45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fr-FR" sz="4500" b="1" dirty="0" err="1" smtClean="0">
                <a:solidFill>
                  <a:srgbClr val="C00000"/>
                </a:solidFill>
                <a:latin typeface="Comic Sans MS" pitchFamily="66" charset="0"/>
              </a:rPr>
              <a:t>Zettabytes</a:t>
            </a:r>
            <a:r>
              <a:rPr lang="fr-FR" sz="4500" b="1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</a:p>
          <a:p>
            <a:pPr algn="ctr"/>
            <a:r>
              <a:rPr lang="fr-FR" sz="4500" b="1" dirty="0" smtClean="0">
                <a:solidFill>
                  <a:srgbClr val="C00000"/>
                </a:solidFill>
                <a:latin typeface="Comic Sans MS" pitchFamily="66" charset="0"/>
              </a:rPr>
              <a:t>  (</a:t>
            </a:r>
            <a:r>
              <a:rPr lang="fr-FR" sz="4500" b="1" dirty="0" err="1" smtClean="0">
                <a:solidFill>
                  <a:srgbClr val="C00000"/>
                </a:solidFill>
                <a:latin typeface="Comic Sans MS" pitchFamily="66" charset="0"/>
              </a:rPr>
              <a:t>Brontobytes</a:t>
            </a:r>
            <a:r>
              <a:rPr lang="fr-FR" sz="4500" b="1" dirty="0" smtClean="0">
                <a:solidFill>
                  <a:srgbClr val="C00000"/>
                </a:solidFill>
                <a:latin typeface="Comic Sans MS" pitchFamily="66" charset="0"/>
              </a:rPr>
              <a:t>)</a:t>
            </a:r>
            <a:endParaRPr lang="fr-FR" sz="45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728" y="1928808"/>
            <a:ext cx="1857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smtClean="0">
                <a:solidFill>
                  <a:srgbClr val="1E4D64"/>
                </a:solidFill>
                <a:latin typeface="Comic Sans MS" pitchFamily="66" charset="0"/>
              </a:rPr>
              <a:t>90%</a:t>
            </a:r>
            <a:endParaRPr lang="fr-FR" sz="60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71868" y="2143122"/>
            <a:ext cx="514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rgbClr val="1E4D64"/>
                </a:solidFill>
                <a:latin typeface="Comic Sans MS" pitchFamily="66" charset="0"/>
              </a:rPr>
              <a:t>2 </a:t>
            </a:r>
            <a:r>
              <a:rPr lang="fr-FR" sz="4000" dirty="0" err="1" smtClean="0">
                <a:solidFill>
                  <a:srgbClr val="1E4D64"/>
                </a:solidFill>
                <a:latin typeface="Comic Sans MS" pitchFamily="66" charset="0"/>
              </a:rPr>
              <a:t>dernieres</a:t>
            </a:r>
            <a:r>
              <a:rPr lang="fr-FR" sz="4000" dirty="0" smtClean="0">
                <a:solidFill>
                  <a:srgbClr val="1E4D64"/>
                </a:solidFill>
                <a:latin typeface="Comic Sans MS" pitchFamily="66" charset="0"/>
              </a:rPr>
              <a:t> années </a:t>
            </a:r>
            <a:endParaRPr lang="fr-FR" sz="4000" dirty="0">
              <a:solidFill>
                <a:srgbClr val="1E4D64"/>
              </a:solidFill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4414" y="1785932"/>
            <a:ext cx="6715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b="1" dirty="0" smtClean="0">
                <a:solidFill>
                  <a:srgbClr val="C00000"/>
                </a:solidFill>
                <a:latin typeface="Comic Sans MS" pitchFamily="66" charset="0"/>
              </a:rPr>
              <a:t>915 000 </a:t>
            </a:r>
            <a:r>
              <a:rPr lang="fr-FR" sz="5000" b="1" dirty="0" err="1" smtClean="0">
                <a:solidFill>
                  <a:srgbClr val="C00000"/>
                </a:solidFill>
                <a:latin typeface="Comic Sans MS" pitchFamily="66" charset="0"/>
              </a:rPr>
              <a:t>000</a:t>
            </a:r>
            <a:r>
              <a:rPr lang="fr-FR" sz="5000" b="1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fr-FR" sz="5000" b="1" dirty="0" err="1" smtClean="0">
                <a:solidFill>
                  <a:srgbClr val="C00000"/>
                </a:solidFill>
                <a:latin typeface="Comic Sans MS" pitchFamily="66" charset="0"/>
              </a:rPr>
              <a:t>000</a:t>
            </a:r>
            <a:r>
              <a:rPr lang="fr-FR" sz="5000" b="1" dirty="0" smtClean="0">
                <a:solidFill>
                  <a:srgbClr val="C00000"/>
                </a:solidFill>
                <a:latin typeface="Comic Sans MS" pitchFamily="66" charset="0"/>
              </a:rPr>
              <a:t> de </a:t>
            </a:r>
          </a:p>
          <a:p>
            <a:pPr algn="ctr"/>
            <a:r>
              <a:rPr lang="fr-FR" sz="5000" b="1" dirty="0" err="1" smtClean="0">
                <a:solidFill>
                  <a:srgbClr val="C00000"/>
                </a:solidFill>
                <a:latin typeface="Comic Sans MS" pitchFamily="66" charset="0"/>
              </a:rPr>
              <a:t>Gigaoctets</a:t>
            </a:r>
            <a:endParaRPr lang="fr-FR" sz="5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18" name="Picture 17" descr="icone-fiable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4" y="1065552"/>
            <a:ext cx="2690823" cy="2701586"/>
          </a:xfrm>
          <a:prstGeom prst="rect">
            <a:avLst/>
          </a:prstGeom>
        </p:spPr>
      </p:pic>
      <p:pic>
        <p:nvPicPr>
          <p:cNvPr id="20" name="Picture 19" descr="Using Student Dat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32" y="571486"/>
            <a:ext cx="5762650" cy="3603239"/>
          </a:xfrm>
          <a:prstGeom prst="rect">
            <a:avLst/>
          </a:prstGeom>
        </p:spPr>
      </p:pic>
      <p:pic>
        <p:nvPicPr>
          <p:cNvPr id="23" name="Picture 22" descr="blue-diamond-png-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706" y="142894"/>
            <a:ext cx="5143500" cy="5143500"/>
          </a:xfrm>
          <a:prstGeom prst="rect">
            <a:avLst/>
          </a:prstGeom>
        </p:spPr>
      </p:pic>
      <p:pic>
        <p:nvPicPr>
          <p:cNvPr id="24" name="Picture 23" descr="kisspng-data-uri-scheme-information-speed-5abe213c6e9df7.231907451522409788453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706" y="-71456"/>
            <a:ext cx="5143500" cy="51435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9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23457E-7 L 0.37136 0.132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36 0.1321 L 0.00122 0.00617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" y="-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49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1.23457E-7 L 0.14861 0.3821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19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56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61 0.3821 L 0.00677 0.01821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-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2" dur="2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6 L -0.08576 0.14599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0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5" dur="2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63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77 0.14599 L 0.00798 -2.34568E-6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-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2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43" presetID="64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7 L -0.02326 -0.25679 " pathEditMode="relative" rAng="0" ptsTypes="AA">
                                      <p:cBhvr>
                                        <p:cTn id="344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128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000"/>
                            </p:stCondLst>
                            <p:childTnLst>
                              <p:par>
                                <p:cTn id="3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9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80" presetID="42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26 -0.25679 L 0.00035 0.00926 " pathEditMode="relative" rAng="0" ptsTypes="AA">
                                      <p:cBhvr>
                                        <p:cTn id="381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2000"/>
                            </p:stCondLst>
                            <p:childTnLst>
                              <p:par>
                                <p:cTn id="3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6" dur="2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29931 -0.25185 " pathEditMode="relative" rAng="0" ptsTypes="AA">
                                      <p:cBhvr>
                                        <p:cTn id="418" dur="2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" y="-126"/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5" grpId="1" uiExpand="1" build="allAtOnce" animBg="1"/>
      <p:bldP spid="5" grpId="2" uiExpand="1" build="allAtOnce" animBg="1"/>
      <p:bldP spid="5" grpId="3" uiExpand="1" build="allAtOnce" animBg="1"/>
      <p:bldP spid="5" grpId="4" uiExpand="1" build="allAtOnce" animBg="1"/>
      <p:bldP spid="5" grpId="5" build="allAtOnce" animBg="1"/>
      <p:bldP spid="5" grpId="6" build="allAtOnce" animBg="1"/>
      <p:bldP spid="5" grpId="7" build="allAtOnce" animBg="1"/>
      <p:bldP spid="5" grpId="8" build="allAtOnce" animBg="1"/>
      <p:bldP spid="5" grpId="9" build="allAtOnce" animBg="1"/>
      <p:bldP spid="5" grpId="10" build="allAtOnce" animBg="1"/>
      <p:bldP spid="5" grpId="11" build="allAtOnce" animBg="1"/>
      <p:bldP spid="6" grpId="0" uiExpand="1" build="allAtOnce" animBg="1"/>
      <p:bldP spid="6" grpId="1" uiExpand="1" build="allAtOnce" animBg="1"/>
      <p:bldP spid="6" grpId="2" uiExpand="1" build="allAtOnce" animBg="1"/>
      <p:bldP spid="6" grpId="3" uiExpand="1" build="allAtOnce" animBg="1"/>
      <p:bldP spid="6" grpId="4" build="allAtOnce" animBg="1"/>
      <p:bldP spid="6" grpId="5" build="allAtOnce" animBg="1"/>
      <p:bldP spid="6" grpId="6" build="allAtOnce" animBg="1"/>
      <p:bldP spid="6" grpId="7" build="allAtOnce" animBg="1"/>
      <p:bldP spid="6" grpId="8" build="allAtOnce" animBg="1"/>
      <p:bldP spid="6" grpId="9" build="allAtOnce" animBg="1"/>
      <p:bldP spid="6" grpId="10" build="allAtOnce" animBg="1"/>
      <p:bldP spid="7" grpId="2" build="allAtOnce" animBg="1"/>
      <p:bldP spid="7" grpId="3" build="allAtOnce" animBg="1"/>
      <p:bldP spid="7" grpId="4" build="allAtOnce" animBg="1"/>
      <p:bldP spid="7" grpId="5" uiExpand="1" build="allAtOnce" animBg="1"/>
      <p:bldP spid="7" grpId="6" uiExpand="1" build="allAtOnce" animBg="1"/>
      <p:bldP spid="7" grpId="7" uiExpand="1" build="allAtOnce" animBg="1"/>
      <p:bldP spid="7" grpId="8" uiExpand="1" build="allAtOnce" animBg="1"/>
      <p:bldP spid="7" grpId="9" build="allAtOnce" animBg="1"/>
      <p:bldP spid="7" grpId="10" build="allAtOnce" animBg="1"/>
      <p:bldP spid="7" grpId="11" build="allAtOnce" animBg="1"/>
      <p:bldP spid="7" grpId="12" build="allAtOnce" animBg="1"/>
      <p:bldP spid="7" grpId="13" build="allAtOnce" animBg="1"/>
      <p:bldP spid="8" grpId="2" build="allAtOnce" animBg="1"/>
      <p:bldP spid="8" grpId="3" build="allAtOnce" animBg="1"/>
      <p:bldP spid="8" grpId="4" build="allAtOnce" animBg="1"/>
      <p:bldP spid="8" grpId="5" build="allAtOnce" animBg="1"/>
      <p:bldP spid="8" grpId="6" build="allAtOnce" animBg="1"/>
      <p:bldP spid="8" grpId="7" build="allAtOnce" animBg="1"/>
      <p:bldP spid="8" grpId="8" build="allAtOnce" animBg="1"/>
      <p:bldP spid="8" grpId="9" uiExpand="1" build="allAtOnce" animBg="1"/>
      <p:bldP spid="8" grpId="10" uiExpand="1" build="allAtOnce" animBg="1"/>
      <p:bldP spid="8" grpId="11" uiExpand="1" build="allAtOnce" animBg="1"/>
      <p:bldP spid="8" grpId="12" uiExpand="1" build="allAtOnce" animBg="1"/>
      <p:bldP spid="8" grpId="13" build="allAtOnce" animBg="1"/>
      <p:bldP spid="9" grpId="2" uiExpand="1" build="allAtOnce" animBg="1"/>
      <p:bldP spid="9" grpId="3" build="allAtOnce" animBg="1"/>
      <p:bldP spid="9" grpId="4" build="allAtOnce" animBg="1"/>
      <p:bldP spid="9" grpId="5" build="allAtOnce" animBg="1"/>
      <p:bldP spid="9" grpId="6" uiExpand="1" build="allAtOnce" animBg="1"/>
      <p:bldP spid="9" grpId="7" uiExpand="1" build="allAtOnce" animBg="1"/>
      <p:bldP spid="9" grpId="8" uiExpand="1" build="allAtOnce" animBg="1"/>
      <p:bldP spid="9" grpId="9" uiExpand="1" build="allAtOnce" animBg="1"/>
      <p:bldP spid="9" grpId="10" uiExpand="1" build="allAtOnce" animBg="1"/>
      <p:bldP spid="9" grpId="11" build="allAtOnce" animBg="1"/>
      <p:bldP spid="9" grpId="12" build="allAtOnce" animBg="1"/>
      <p:bldP spid="9" grpId="13" build="allAtOnce" animBg="1"/>
      <p:bldP spid="10" grpId="0"/>
      <p:bldP spid="10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20" y="285734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1E4D64"/>
                </a:solidFill>
                <a:latin typeface="Comic Sans MS" pitchFamily="66" charset="0"/>
              </a:rPr>
              <a:t>Avantages de </a:t>
            </a:r>
            <a:r>
              <a:rPr lang="fr-FR" sz="3600" b="1" dirty="0" err="1" smtClean="0">
                <a:solidFill>
                  <a:srgbClr val="1E4D64"/>
                </a:solidFill>
                <a:latin typeface="Comic Sans MS" pitchFamily="66" charset="0"/>
              </a:rPr>
              <a:t>big</a:t>
            </a:r>
            <a:r>
              <a:rPr lang="fr-FR" sz="3600" b="1" dirty="0" smtClean="0">
                <a:solidFill>
                  <a:srgbClr val="1E4D64"/>
                </a:solidFill>
                <a:latin typeface="Comic Sans MS" pitchFamily="66" charset="0"/>
              </a:rPr>
              <a:t> data</a:t>
            </a:r>
            <a:endParaRPr lang="fr-FR" sz="3600" b="1" dirty="0">
              <a:solidFill>
                <a:srgbClr val="1E4D64"/>
              </a:solidFill>
              <a:latin typeface="Comic Sans MS" pitchFamily="66" charset="0"/>
            </a:endParaRPr>
          </a:p>
        </p:txBody>
      </p:sp>
      <p:pic>
        <p:nvPicPr>
          <p:cNvPr id="7" name="Image 1" descr="C:\Users\hp\Desktop\Capture1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928808"/>
            <a:ext cx="628654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85918" y="1214428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étude de marché</a:t>
            </a:r>
            <a:endParaRPr lang="fr-FR" sz="2800" dirty="0">
              <a:solidFill>
                <a:schemeClr val="accent4">
                  <a:lumMod val="75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9" name="Image 2" descr="C:\Users\hp\Desktop\Capture2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785932"/>
            <a:ext cx="600079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14612" y="1214428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Produits </a:t>
            </a:r>
          </a:p>
        </p:txBody>
      </p:sp>
      <p:pic>
        <p:nvPicPr>
          <p:cNvPr id="11" name="Image 3" descr="C:\Users\hp\Desktop\Capture3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767" y="1641580"/>
            <a:ext cx="6861563" cy="328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714612" y="1214428"/>
            <a:ext cx="185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Publicité</a:t>
            </a:r>
          </a:p>
        </p:txBody>
      </p:sp>
      <p:pic>
        <p:nvPicPr>
          <p:cNvPr id="13" name="Image 5" descr="C:\Users\hp\Desktop\Capture33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1785932"/>
            <a:ext cx="4572032" cy="301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500298" y="1071552"/>
            <a:ext cx="30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Service clients</a:t>
            </a:r>
          </a:p>
        </p:txBody>
      </p:sp>
      <p:pic>
        <p:nvPicPr>
          <p:cNvPr id="15" name="Image 8" descr="C:\Users\hp\Desktop\Capture5.JP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2071684"/>
            <a:ext cx="642942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071670" y="107155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Ressources humaines</a:t>
            </a:r>
          </a:p>
        </p:txBody>
      </p:sp>
      <p:pic>
        <p:nvPicPr>
          <p:cNvPr id="18" name="Image 9" descr="C:\Users\hp\Desktop\Capture6.JPG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43108" y="1857370"/>
            <a:ext cx="307183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3214678" y="1071552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Santé</a:t>
            </a:r>
          </a:p>
        </p:txBody>
      </p:sp>
      <p:pic>
        <p:nvPicPr>
          <p:cNvPr id="20" name="Image 10" descr="C:\Users\hp\Desktop\Capture7.JPG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00232" y="1588770"/>
            <a:ext cx="3760470" cy="355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2786050" y="1071552"/>
            <a:ext cx="2571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Comic Sans MS" pitchFamily="66" charset="0"/>
              </a:rPr>
              <a:t>Alimentation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10" grpId="0"/>
      <p:bldP spid="10" grpId="1"/>
      <p:bldP spid="12" grpId="0"/>
      <p:bldP spid="12" grpId="1"/>
      <p:bldP spid="14" grpId="0"/>
      <p:bldP spid="14" grpId="1"/>
      <p:bldP spid="17" grpId="0"/>
      <p:bldP spid="17" grpId="1"/>
      <p:bldP spid="19" grpId="0"/>
      <p:bldP spid="19" grpId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9" name="Picture 8" descr="cd4841683be35acb4b7498db0770d3a950acc558.png"/>
          <p:cNvPicPr>
            <a:picLocks noChangeAspect="1"/>
          </p:cNvPicPr>
          <p:nvPr/>
        </p:nvPicPr>
        <p:blipFill>
          <a:blip r:embed="rId3"/>
          <a:srcRect l="11743" t="17313" r="14274" b="16899"/>
          <a:stretch>
            <a:fillRect/>
          </a:stretch>
        </p:blipFill>
        <p:spPr>
          <a:xfrm>
            <a:off x="1643042" y="2643188"/>
            <a:ext cx="4500594" cy="2714644"/>
          </a:xfrm>
          <a:prstGeom prst="rect">
            <a:avLst/>
          </a:prstGeom>
        </p:spPr>
      </p:pic>
      <p:pic>
        <p:nvPicPr>
          <p:cNvPr id="10" name="Picture 9" descr="1200px-Cassandra_logo.svg_.png"/>
          <p:cNvPicPr>
            <a:picLocks noChangeAspect="1"/>
          </p:cNvPicPr>
          <p:nvPr/>
        </p:nvPicPr>
        <p:blipFill>
          <a:blip r:embed="rId4"/>
          <a:srcRect b="24449"/>
          <a:stretch>
            <a:fillRect/>
          </a:stretch>
        </p:blipFill>
        <p:spPr>
          <a:xfrm>
            <a:off x="1347075" y="-71456"/>
            <a:ext cx="4939437" cy="25002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43174" y="2262844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Comic Sans MS" pitchFamily="66" charset="0"/>
              </a:rPr>
              <a:t>Cassandra</a:t>
            </a:r>
            <a:endParaRPr lang="fr-FR" sz="2800" b="1" dirty="0">
              <a:solidFill>
                <a:schemeClr val="bg2">
                  <a:lumMod val="50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12" name="Picture 11" descr="20141110_Uniross_Economical.png"/>
          <p:cNvPicPr>
            <a:picLocks noChangeAspect="1"/>
          </p:cNvPicPr>
          <p:nvPr/>
        </p:nvPicPr>
        <p:blipFill>
          <a:blip r:embed="rId5"/>
          <a:srcRect l="22677" r="22719"/>
          <a:stretch>
            <a:fillRect/>
          </a:stretch>
        </p:blipFill>
        <p:spPr>
          <a:xfrm>
            <a:off x="4286248" y="2928940"/>
            <a:ext cx="2071702" cy="1876426"/>
          </a:xfrm>
          <a:prstGeom prst="rect">
            <a:avLst/>
          </a:prstGeom>
        </p:spPr>
      </p:pic>
      <p:pic>
        <p:nvPicPr>
          <p:cNvPr id="13" name="Picture 12" descr="icon-distribut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04" y="2762250"/>
            <a:ext cx="2381250" cy="2381250"/>
          </a:xfrm>
          <a:prstGeom prst="rect">
            <a:avLst/>
          </a:prstGeom>
        </p:spPr>
      </p:pic>
      <p:pic>
        <p:nvPicPr>
          <p:cNvPr id="14" name="Picture 13" descr="Immutable@4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074" y="2143122"/>
            <a:ext cx="1857388" cy="1586934"/>
          </a:xfrm>
          <a:prstGeom prst="rect">
            <a:avLst/>
          </a:prstGeom>
        </p:spPr>
      </p:pic>
      <p:pic>
        <p:nvPicPr>
          <p:cNvPr id="16" name="Picture 15" descr="téléchargement.png"/>
          <p:cNvPicPr>
            <a:picLocks noChangeAspect="1"/>
          </p:cNvPicPr>
          <p:nvPr/>
        </p:nvPicPr>
        <p:blipFill>
          <a:blip r:embed="rId8"/>
          <a:srcRect l="17997" r="19013"/>
          <a:stretch>
            <a:fillRect/>
          </a:stretch>
        </p:blipFill>
        <p:spPr>
          <a:xfrm>
            <a:off x="-357222" y="1500180"/>
            <a:ext cx="2828972" cy="235785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2648800" y="3769404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E</a:t>
            </a:r>
            <a:r>
              <a:rPr lang="en" sz="7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xplication</a:t>
            </a:r>
            <a:br>
              <a:rPr lang="en" sz="7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</a:br>
            <a:r>
              <a:rPr lang="en" sz="7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itchFamily="66" charset="0"/>
              </a:rPr>
              <a:t>Demo </a:t>
            </a:r>
            <a:endParaRPr sz="7200" b="1">
              <a:solidFill>
                <a:schemeClr val="accent4">
                  <a:lumMod val="20000"/>
                  <a:lumOff val="8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19" name="Picture 18" descr="inserer-vide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14296"/>
            <a:ext cx="3071834" cy="307183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571736" y="714362"/>
            <a:ext cx="5000660" cy="41434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/>
          <p:cNvSpPr txBox="1"/>
          <p:nvPr/>
        </p:nvSpPr>
        <p:spPr>
          <a:xfrm>
            <a:off x="3929058" y="142858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Comic Sans MS" pitchFamily="66" charset="0"/>
              </a:rPr>
              <a:t>Cluster</a:t>
            </a:r>
            <a:endParaRPr lang="fr-FR" sz="28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2" name="Picture 21" descr="Database-Download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8" y="1071552"/>
            <a:ext cx="1009640" cy="1009640"/>
          </a:xfrm>
          <a:prstGeom prst="rect">
            <a:avLst/>
          </a:prstGeom>
        </p:spPr>
      </p:pic>
      <p:pic>
        <p:nvPicPr>
          <p:cNvPr id="23" name="Picture 22" descr="Database-Download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88" y="2143122"/>
            <a:ext cx="1009640" cy="1009640"/>
          </a:xfrm>
          <a:prstGeom prst="rect">
            <a:avLst/>
          </a:prstGeom>
        </p:spPr>
      </p:pic>
      <p:pic>
        <p:nvPicPr>
          <p:cNvPr id="24" name="Picture 23" descr="Database-Download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4" y="3429006"/>
            <a:ext cx="1009640" cy="1009640"/>
          </a:xfrm>
          <a:prstGeom prst="rect">
            <a:avLst/>
          </a:prstGeom>
        </p:spPr>
      </p:pic>
      <p:pic>
        <p:nvPicPr>
          <p:cNvPr id="25" name="Picture 24" descr="Database-Download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3071816"/>
            <a:ext cx="1009640" cy="1009640"/>
          </a:xfrm>
          <a:prstGeom prst="rect">
            <a:avLst/>
          </a:prstGeom>
        </p:spPr>
      </p:pic>
      <p:pic>
        <p:nvPicPr>
          <p:cNvPr id="26" name="Picture 25" descr="Database-Download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1214428"/>
            <a:ext cx="1009640" cy="10096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14810" y="1928808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Node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 1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57488" y="3071816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Node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 5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29124" y="4286262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Node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 4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6512" y="3929072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Node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 3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43636" y="2071684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Node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</a:rPr>
              <a:t> 2 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286248" y="1000114"/>
            <a:ext cx="928694" cy="1071570"/>
          </a:xfrm>
          <a:prstGeom prst="flowChartMagneticDisk">
            <a:avLst/>
          </a:prstGeom>
          <a:solidFill>
            <a:srgbClr val="1E4D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4214810" y="2285998"/>
            <a:ext cx="2214578" cy="2357454"/>
          </a:xfrm>
          <a:prstGeom prst="rect">
            <a:avLst/>
          </a:prstGeom>
          <a:solidFill>
            <a:schemeClr val="bg1"/>
          </a:solidFill>
          <a:ln>
            <a:solidFill>
              <a:srgbClr val="1E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34" descr="tables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2347928"/>
            <a:ext cx="938202" cy="938202"/>
          </a:xfrm>
          <a:prstGeom prst="rect">
            <a:avLst/>
          </a:prstGeom>
        </p:spPr>
      </p:pic>
      <p:pic>
        <p:nvPicPr>
          <p:cNvPr id="37" name="Picture 36" descr="tables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8" y="2786064"/>
            <a:ext cx="938202" cy="938202"/>
          </a:xfrm>
          <a:prstGeom prst="rect">
            <a:avLst/>
          </a:prstGeom>
        </p:spPr>
      </p:pic>
      <p:pic>
        <p:nvPicPr>
          <p:cNvPr id="38" name="Picture 37" descr="tables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3490936"/>
            <a:ext cx="938202" cy="938202"/>
          </a:xfrm>
          <a:prstGeom prst="rect">
            <a:avLst/>
          </a:prstGeom>
        </p:spPr>
      </p:pic>
      <p:pic>
        <p:nvPicPr>
          <p:cNvPr id="39" name="Picture 38" descr="2000px-Man_Looking_at_Phone_Cartoon_Vector.svg.png"/>
          <p:cNvPicPr>
            <a:picLocks noChangeAspect="1"/>
          </p:cNvPicPr>
          <p:nvPr/>
        </p:nvPicPr>
        <p:blipFill>
          <a:blip r:embed="rId6"/>
          <a:srcRect l="36719" r="35937"/>
          <a:stretch>
            <a:fillRect/>
          </a:stretch>
        </p:blipFill>
        <p:spPr>
          <a:xfrm>
            <a:off x="0" y="0"/>
            <a:ext cx="2500330" cy="51435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06233 0.2645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0"/>
                            </p:stCondLst>
                            <p:childTnLst>
                              <p:par>
                                <p:cTn id="17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7" grpId="0"/>
      <p:bldP spid="3877" grpId="1"/>
      <p:bldP spid="27" grpId="0" animBg="1"/>
      <p:bldP spid="27" grpId="1" animBg="1"/>
      <p:bldP spid="27" grpId="2" animBg="1"/>
      <p:bldP spid="21" grpId="0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Shape 39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9" name="Picture 8" descr="fa3b9aad78a9db81459bd03294a0f985-flat-laptop-icon-design-by-vexels.png"/>
          <p:cNvPicPr>
            <a:picLocks noChangeAspect="1"/>
          </p:cNvPicPr>
          <p:nvPr/>
        </p:nvPicPr>
        <p:blipFill>
          <a:blip r:embed="rId3"/>
          <a:srcRect t="17578" b="19433"/>
          <a:stretch>
            <a:fillRect/>
          </a:stretch>
        </p:blipFill>
        <p:spPr>
          <a:xfrm>
            <a:off x="1142976" y="1428741"/>
            <a:ext cx="5929354" cy="3734824"/>
          </a:xfrm>
          <a:prstGeom prst="rect">
            <a:avLst/>
          </a:prstGeom>
        </p:spPr>
      </p:pic>
      <p:pic>
        <p:nvPicPr>
          <p:cNvPr id="10" name="Picture 9" descr="1200px-Cassandra_logo.svg_.png"/>
          <p:cNvPicPr>
            <a:picLocks noChangeAspect="1"/>
          </p:cNvPicPr>
          <p:nvPr/>
        </p:nvPicPr>
        <p:blipFill>
          <a:blip r:embed="rId4"/>
          <a:srcRect t="2777" r="680" b="22222"/>
          <a:stretch>
            <a:fillRect/>
          </a:stretch>
        </p:blipFill>
        <p:spPr>
          <a:xfrm>
            <a:off x="2714612" y="2428874"/>
            <a:ext cx="2965140" cy="1500198"/>
          </a:xfrm>
          <a:prstGeom prst="rect">
            <a:avLst/>
          </a:prstGeom>
        </p:spPr>
      </p:pic>
      <p:pic>
        <p:nvPicPr>
          <p:cNvPr id="8" name="Picture 7" descr="98810_down_512x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554" y="928676"/>
            <a:ext cx="1581144" cy="1581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158" y="214296"/>
            <a:ext cx="66437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1E4D64"/>
                </a:solidFill>
                <a:latin typeface="Comic Sans MS" pitchFamily="66" charset="0"/>
              </a:rPr>
              <a:t>Inconvénients de Cassandra </a:t>
            </a:r>
          </a:p>
          <a:p>
            <a:endParaRPr lang="fr-FR" dirty="0"/>
          </a:p>
        </p:txBody>
      </p:sp>
      <p:pic>
        <p:nvPicPr>
          <p:cNvPr id="13" name="Picture 12" descr="higgin-169hero-privacy-shutterstock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480" y="1571618"/>
            <a:ext cx="4929222" cy="2772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77140489-ensemble-d-illustrations-isométriques-vectorielles-icônes-pirates-violation-de-la-sécurité-informatique-c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32" y="785782"/>
            <a:ext cx="4357718" cy="4357718"/>
          </a:xfrm>
          <a:prstGeom prst="rect">
            <a:avLst/>
          </a:prstGeom>
        </p:spPr>
      </p:pic>
      <p:pic>
        <p:nvPicPr>
          <p:cNvPr id="14" name="Picture 13" descr="vector_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48" y="428610"/>
            <a:ext cx="7143800" cy="49292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678" y="2857502"/>
            <a:ext cx="192882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14" descr="412naGdtSc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306" y="2857502"/>
            <a:ext cx="1071570" cy="107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Shape 40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6" name="Picture 5" descr="mechanical-gear-icon-79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1303543"/>
            <a:ext cx="1839711" cy="1839711"/>
          </a:xfrm>
          <a:prstGeom prst="rect">
            <a:avLst/>
          </a:prstGeom>
        </p:spPr>
      </p:pic>
      <p:pic>
        <p:nvPicPr>
          <p:cNvPr id="7" name="Picture 6" descr="balance-and-seesaw-vector-clipart.png"/>
          <p:cNvPicPr>
            <a:picLocks noChangeAspect="1"/>
          </p:cNvPicPr>
          <p:nvPr/>
        </p:nvPicPr>
        <p:blipFill>
          <a:blip r:embed="rId4"/>
          <a:srcRect t="37500" b="27778"/>
          <a:stretch>
            <a:fillRect/>
          </a:stretch>
        </p:blipFill>
        <p:spPr>
          <a:xfrm>
            <a:off x="714348" y="2357436"/>
            <a:ext cx="7274249" cy="1785950"/>
          </a:xfrm>
          <a:prstGeom prst="rect">
            <a:avLst/>
          </a:prstGeom>
        </p:spPr>
      </p:pic>
      <p:pic>
        <p:nvPicPr>
          <p:cNvPr id="8" name="Picture 7" descr="Security Cent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70" y="714362"/>
            <a:ext cx="2214546" cy="221454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2844" y="142858"/>
            <a:ext cx="5396700" cy="1159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3800" b="1" i="0" u="none" strike="noStrike" kern="0" cap="none" spc="0" normalizeH="0" baseline="0" noProof="0" dirty="0" smtClean="0">
                <a:ln>
                  <a:noFill/>
                </a:ln>
                <a:solidFill>
                  <a:srgbClr val="1E4D64"/>
                </a:solidFill>
                <a:effectLst/>
                <a:uLnTx/>
                <a:uFillTx/>
                <a:latin typeface="Comic Sans MS" pitchFamily="66" charset="0"/>
                <a:ea typeface="Arial"/>
                <a:cs typeface="Arial"/>
                <a:sym typeface="Arial"/>
              </a:rPr>
              <a:t>Perspectives </a:t>
            </a:r>
            <a:endParaRPr kumimoji="0" lang="fr-FR" sz="3800" b="1" i="0" u="none" strike="noStrike" kern="0" cap="none" spc="0" normalizeH="0" baseline="0" noProof="0" dirty="0">
              <a:ln>
                <a:noFill/>
              </a:ln>
              <a:solidFill>
                <a:srgbClr val="1E4D64"/>
              </a:solidFill>
              <a:effectLst/>
              <a:uLnTx/>
              <a:uFillTx/>
              <a:latin typeface="Comic Sans MS" pitchFamily="66" charset="0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kisspng-cloud-computing-big-data-technology-computer-design-elements-5aac2f3fb4f7d9.47414045152123372774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36" y="0"/>
            <a:ext cx="5143500" cy="5143500"/>
          </a:xfrm>
          <a:prstGeom prst="rect">
            <a:avLst/>
          </a:prstGeom>
        </p:spPr>
      </p:pic>
      <p:pic>
        <p:nvPicPr>
          <p:cNvPr id="14" name="Picture 13" descr="kisspng-gear-wrench-icon-gear-wrench-5a6ab97dc41064.178327921516943741803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934" y="1071552"/>
            <a:ext cx="2299913" cy="2299913"/>
          </a:xfrm>
          <a:prstGeom prst="rect">
            <a:avLst/>
          </a:prstGeom>
        </p:spPr>
      </p:pic>
      <p:pic>
        <p:nvPicPr>
          <p:cNvPr id="15" name="Picture 14" descr="BigData_0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4346" y="857238"/>
            <a:ext cx="7286676" cy="435771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156</Words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Dosis Light</vt:lpstr>
      <vt:lpstr>Comic Sans MS</vt:lpstr>
      <vt:lpstr>Titillium Web</vt:lpstr>
      <vt:lpstr>Titillium Web Light</vt:lpstr>
      <vt:lpstr>Dosis</vt:lpstr>
      <vt:lpstr>Mowbray template</vt:lpstr>
      <vt:lpstr>BIG DATA </vt:lpstr>
      <vt:lpstr>Plan </vt:lpstr>
      <vt:lpstr>Slide 3</vt:lpstr>
      <vt:lpstr>Slide 4</vt:lpstr>
      <vt:lpstr>Slide 5</vt:lpstr>
      <vt:lpstr>Slide 6</vt:lpstr>
      <vt:lpstr>Explication Demo </vt:lpstr>
      <vt:lpstr>Slide 8</vt:lpstr>
      <vt:lpstr>Slide 9</vt:lpstr>
      <vt:lpstr>Merci de votre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ASUS</dc:creator>
  <cp:lastModifiedBy>ASUS</cp:lastModifiedBy>
  <cp:revision>74</cp:revision>
  <dcterms:modified xsi:type="dcterms:W3CDTF">2018-11-10T09:37:13Z</dcterms:modified>
</cp:coreProperties>
</file>